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2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0A4C1-DA87-47BD-9FE7-7210B854F022}" type="datetimeFigureOut">
              <a:rPr lang="en-US" smtClean="0"/>
              <a:pPr/>
              <a:t>3/5/2017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8C722-A42C-4E3C-8450-696E048F9B29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D88C-E7CB-436A-9309-FFEF22CD2AAA}" type="datetime1">
              <a:rPr lang="en-US" smtClean="0"/>
              <a:pPr/>
              <a:t>3/5/2017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CA386-7E70-4EA6-85D8-D84CDF8A3476}" type="datetime1">
              <a:rPr lang="en-US" smtClean="0"/>
              <a:pPr/>
              <a:t>3/5/2017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9F9F-D8E3-425A-92A5-67AF97965082}" type="datetime1">
              <a:rPr lang="en-US" smtClean="0"/>
              <a:pPr/>
              <a:t>3/5/2017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B0118-F375-452D-A523-FFC958DAD959}" type="datetime1">
              <a:rPr lang="en-US" smtClean="0"/>
              <a:pPr/>
              <a:t>3/5/2017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A83AF-14D9-4BA0-9AF7-B35DF83F1A6C}" type="datetime1">
              <a:rPr lang="en-US" smtClean="0"/>
              <a:pPr/>
              <a:t>3/5/2017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4218-5632-4069-9B8C-10113E372492}" type="datetime1">
              <a:rPr lang="en-US" smtClean="0"/>
              <a:pPr/>
              <a:t>3/5/2017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22A6-406D-4BB6-BDA7-D71409DF2119}" type="datetime1">
              <a:rPr lang="en-US" smtClean="0"/>
              <a:pPr/>
              <a:t>3/5/2017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6CE3-4925-4C04-8AAE-AE5E3D9EAAD6}" type="datetime1">
              <a:rPr lang="en-US" smtClean="0"/>
              <a:pPr/>
              <a:t>3/5/2017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70DCD-8E4E-469E-AA84-720E157D565B}" type="datetime1">
              <a:rPr lang="en-US" smtClean="0"/>
              <a:pPr/>
              <a:t>3/5/2017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F0DD4-95A8-4888-BAAF-54429D3368FD}" type="datetime1">
              <a:rPr lang="en-US" smtClean="0"/>
              <a:pPr/>
              <a:t>3/5/2017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2C92-F017-4E39-B6C8-45585959A4C2}" type="datetime1">
              <a:rPr lang="en-US" smtClean="0"/>
              <a:pPr/>
              <a:t>3/5/2017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3EF22-C861-44FB-BA94-8812EF0A9C92}" type="datetime1">
              <a:rPr lang="en-US" smtClean="0"/>
              <a:pPr/>
              <a:t>3/5/2017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968BB-B3A8-4153-A33B-80AD531A5907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b="1" dirty="0" smtClean="0"/>
              <a:t>LOOKUP Functions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330" y="1428736"/>
            <a:ext cx="1757346" cy="796908"/>
          </a:xfrm>
        </p:spPr>
        <p:txBody>
          <a:bodyPr/>
          <a:lstStyle/>
          <a:p>
            <a:r>
              <a:rPr lang="en-US" b="1" dirty="0" smtClean="0"/>
              <a:t>FALSE</a:t>
            </a:r>
            <a:endParaRPr lang="en-IN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18006" r="62109" b="37396"/>
          <a:stretch>
            <a:fillRect/>
          </a:stretch>
        </p:blipFill>
        <p:spPr bwMode="auto">
          <a:xfrm>
            <a:off x="2571736" y="2285992"/>
            <a:ext cx="6286544" cy="371477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6" name="Picture 5" descr="Related image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214290"/>
            <a:ext cx="2590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265427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HLOOKUP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Table is row-wise, indexing number will be now ROW NUMBER                     (</a:t>
            </a:r>
            <a:r>
              <a:rPr lang="en-US" b="1" dirty="0" smtClean="0">
                <a:solidFill>
                  <a:srgbClr val="FF0000"/>
                </a:solidFill>
              </a:rPr>
              <a:t>3</a:t>
            </a:r>
            <a:r>
              <a:rPr lang="en-US" dirty="0" smtClean="0"/>
              <a:t> in this case)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11</a:t>
            </a:fld>
            <a:endParaRPr lang="en-IN"/>
          </a:p>
        </p:txBody>
      </p:sp>
      <p:pic>
        <p:nvPicPr>
          <p:cNvPr id="7" name="Picture 6"/>
          <p:cNvPicPr/>
          <p:nvPr/>
        </p:nvPicPr>
        <p:blipFill>
          <a:blip r:embed="rId2"/>
          <a:srcRect t="18567" r="40162" b="53998"/>
          <a:stretch>
            <a:fillRect/>
          </a:stretch>
        </p:blipFill>
        <p:spPr bwMode="auto">
          <a:xfrm>
            <a:off x="642910" y="2928934"/>
            <a:ext cx="7715304" cy="292895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1714480" y="4357694"/>
            <a:ext cx="285752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LOOKUP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Contains two data ranges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18560" r="51629" b="38504"/>
          <a:stretch>
            <a:fillRect/>
          </a:stretch>
        </p:blipFill>
        <p:spPr bwMode="auto">
          <a:xfrm>
            <a:off x="428596" y="1571612"/>
            <a:ext cx="5852214" cy="29956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/>
          <a:srcRect t="18283" r="51961" b="38781"/>
          <a:stretch>
            <a:fillRect/>
          </a:stretch>
        </p:blipFill>
        <p:spPr bwMode="auto">
          <a:xfrm>
            <a:off x="5000628" y="4500570"/>
            <a:ext cx="3429024" cy="17859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786314" y="3286124"/>
            <a:ext cx="714380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18282" r="39996" b="53740"/>
          <a:stretch>
            <a:fillRect/>
          </a:stretch>
        </p:blipFill>
        <p:spPr bwMode="auto">
          <a:xfrm>
            <a:off x="928662" y="2357430"/>
            <a:ext cx="7715304" cy="292895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8596" y="5000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LOOKUP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Contains two data ranges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2071678"/>
          </a:xfrm>
        </p:spPr>
        <p:txBody>
          <a:bodyPr>
            <a:noAutofit/>
          </a:bodyPr>
          <a:lstStyle/>
          <a:p>
            <a:r>
              <a:rPr lang="en-US" sz="3600" dirty="0" smtClean="0"/>
              <a:t>Alternate to </a:t>
            </a:r>
            <a:r>
              <a:rPr lang="en-US" sz="3600" b="1" dirty="0" smtClean="0"/>
              <a:t>LOOKUP</a:t>
            </a:r>
            <a:br>
              <a:rPr lang="en-US" sz="3600" b="1" dirty="0" smtClean="0"/>
            </a:br>
            <a:r>
              <a:rPr lang="en-US" sz="3600" b="1" dirty="0" smtClean="0"/>
              <a:t>INDEX</a:t>
            </a:r>
            <a:r>
              <a:rPr lang="en-US" sz="3600" dirty="0" smtClean="0"/>
              <a:t> &amp; </a:t>
            </a:r>
            <a:r>
              <a:rPr lang="en-US" sz="3600" b="1" dirty="0" smtClean="0"/>
              <a:t>MATCH</a:t>
            </a:r>
            <a:br>
              <a:rPr lang="en-US" sz="3600" b="1" dirty="0" smtClean="0"/>
            </a:br>
            <a:r>
              <a:rPr lang="en-US" sz="3600" b="1" dirty="0" smtClean="0"/>
              <a:t>0 </a:t>
            </a:r>
            <a:r>
              <a:rPr lang="en-US" sz="3600" dirty="0" smtClean="0"/>
              <a:t>stands for EXACT </a:t>
            </a:r>
            <a:br>
              <a:rPr lang="en-US" sz="3600" dirty="0" smtClean="0"/>
            </a:br>
            <a:r>
              <a:rPr lang="en-US" sz="3600" dirty="0" smtClean="0"/>
              <a:t>[Avoid 1 and -1 for time being]</a:t>
            </a:r>
            <a:endParaRPr lang="en-IN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t="18006" r="52958" b="34903"/>
          <a:stretch>
            <a:fillRect/>
          </a:stretch>
        </p:blipFill>
        <p:spPr bwMode="auto">
          <a:xfrm>
            <a:off x="857224" y="2071678"/>
            <a:ext cx="7572428" cy="421484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500958" y="4500570"/>
            <a:ext cx="785818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714612" y="4500570"/>
            <a:ext cx="642942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INDEX</a:t>
            </a:r>
            <a:r>
              <a:rPr lang="en-US" dirty="0" smtClean="0"/>
              <a:t> &amp; </a:t>
            </a:r>
            <a:r>
              <a:rPr lang="en-US" b="1" dirty="0" smtClean="0"/>
              <a:t>MATCH</a:t>
            </a:r>
            <a:endParaRPr lang="en-IN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t="18848" r="61600" b="33518"/>
          <a:stretch>
            <a:fillRect/>
          </a:stretch>
        </p:blipFill>
        <p:spPr bwMode="auto">
          <a:xfrm>
            <a:off x="1000100" y="1500174"/>
            <a:ext cx="7286676" cy="464347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500826" y="4071942"/>
            <a:ext cx="785818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VLOOKUP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When a cell is </a:t>
            </a:r>
            <a:r>
              <a:rPr lang="en-US" b="1" dirty="0" smtClean="0">
                <a:solidFill>
                  <a:srgbClr val="FF0000"/>
                </a:solidFill>
              </a:rPr>
              <a:t>empty!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18924" r="62597" b="31856"/>
          <a:stretch>
            <a:fillRect/>
          </a:stretch>
        </p:blipFill>
        <p:spPr bwMode="auto">
          <a:xfrm>
            <a:off x="1285852" y="1643050"/>
            <a:ext cx="6429420" cy="421484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5357818" y="2786058"/>
            <a:ext cx="785818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 </a:t>
            </a:r>
            <a:r>
              <a:rPr lang="en-US" b="1" dirty="0" smtClean="0"/>
              <a:t>VLOOKUP</a:t>
            </a:r>
            <a:r>
              <a:rPr lang="en-US" dirty="0" smtClean="0"/>
              <a:t> formula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18283" r="41990" b="34072"/>
          <a:stretch>
            <a:fillRect/>
          </a:stretch>
        </p:blipFill>
        <p:spPr bwMode="auto">
          <a:xfrm>
            <a:off x="500034" y="2000240"/>
            <a:ext cx="7858180" cy="435771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2"/>
          <a:srcRect l="19443" t="18283" r="42443" b="78116"/>
          <a:stretch>
            <a:fillRect/>
          </a:stretch>
        </p:blipFill>
        <p:spPr bwMode="auto">
          <a:xfrm>
            <a:off x="714348" y="1285860"/>
            <a:ext cx="7643866" cy="50006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43439" y="3143248"/>
            <a:ext cx="3929090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If LENGTH of the return of </a:t>
            </a:r>
          </a:p>
          <a:p>
            <a:r>
              <a:rPr lang="en-IN" b="1" dirty="0" smtClean="0"/>
              <a:t>VLOOKUP(E14,D3:F12,3,FALSE) is 0 </a:t>
            </a:r>
          </a:p>
          <a:p>
            <a:r>
              <a:rPr lang="en-US" b="1" dirty="0" smtClean="0"/>
              <a:t>(which was actually!), then, write nothing,</a:t>
            </a:r>
          </a:p>
          <a:p>
            <a:r>
              <a:rPr lang="en-US" b="1" dirty="0" smtClean="0"/>
              <a:t>Else, return the values as per</a:t>
            </a:r>
          </a:p>
          <a:p>
            <a:r>
              <a:rPr lang="en-IN" b="1" dirty="0" smtClean="0"/>
              <a:t>VLOOKUP(E14,D3:F12,3,FALSE)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not found!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18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18568" r="64093" b="33487"/>
          <a:stretch>
            <a:fillRect/>
          </a:stretch>
        </p:blipFill>
        <p:spPr bwMode="auto">
          <a:xfrm>
            <a:off x="1714480" y="1571612"/>
            <a:ext cx="5700741" cy="38620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57488" y="3929066"/>
            <a:ext cx="1285884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Number not found! </a:t>
            </a:r>
            <a:br>
              <a:rPr lang="en-US" dirty="0" smtClean="0"/>
            </a:br>
            <a:r>
              <a:rPr lang="en-US" dirty="0" smtClean="0"/>
              <a:t>Lets type 154442 in cell C14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7" name="Picture 6"/>
          <p:cNvPicPr/>
          <p:nvPr/>
        </p:nvPicPr>
        <p:blipFill>
          <a:blip r:embed="rId2"/>
          <a:srcRect t="18848" r="63926" b="33518"/>
          <a:stretch>
            <a:fillRect/>
          </a:stretch>
        </p:blipFill>
        <p:spPr bwMode="auto">
          <a:xfrm>
            <a:off x="1000100" y="1857364"/>
            <a:ext cx="5486426" cy="370460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3214678" y="5072074"/>
            <a:ext cx="500066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 descr="Related image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3643314"/>
            <a:ext cx="1652591" cy="1488996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2428868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>Column C should b in </a:t>
            </a:r>
            <a:r>
              <a:rPr lang="en-US" sz="2400" b="1" dirty="0" smtClean="0"/>
              <a:t>ascending</a:t>
            </a:r>
            <a:r>
              <a:rPr lang="en-US" sz="2400" dirty="0" smtClean="0"/>
              <a:t> order. </a:t>
            </a:r>
            <a:br>
              <a:rPr lang="en-US" sz="2400" dirty="0" smtClean="0"/>
            </a:br>
            <a:r>
              <a:rPr lang="en-US" sz="2400" dirty="0" smtClean="0"/>
              <a:t>Lets find </a:t>
            </a:r>
            <a:r>
              <a:rPr lang="en-US" sz="2400" b="1" dirty="0" err="1" smtClean="0">
                <a:solidFill>
                  <a:srgbClr val="FF0000"/>
                </a:solidFill>
              </a:rPr>
              <a:t>firstname</a:t>
            </a:r>
            <a:r>
              <a:rPr lang="en-US" sz="24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 smtClean="0"/>
              <a:t>C2</a:t>
            </a:r>
            <a:r>
              <a:rPr lang="en-US" sz="2400" dirty="0" smtClean="0"/>
              <a:t> is for AUSTIN, C7:G13 is </a:t>
            </a:r>
            <a:r>
              <a:rPr lang="en-US" sz="2400" b="1" dirty="0" smtClean="0"/>
              <a:t>range of data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r>
              <a:rPr lang="en-US" sz="2400" b="1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/>
              <a:t> is the </a:t>
            </a:r>
            <a:r>
              <a:rPr lang="en-US" sz="2400" dirty="0" smtClean="0">
                <a:solidFill>
                  <a:srgbClr val="7030A0"/>
                </a:solidFill>
              </a:rPr>
              <a:t>column number from left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FALSE</a:t>
            </a:r>
            <a:r>
              <a:rPr lang="en-US" sz="2400" dirty="0" smtClean="0"/>
              <a:t> stands for EXACT MATCH  [If TRUE or omitted, nearest match will be returned]</a:t>
            </a: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t="18014" r="58775" b="39031"/>
          <a:stretch>
            <a:fillRect/>
          </a:stretch>
        </p:blipFill>
        <p:spPr bwMode="auto">
          <a:xfrm>
            <a:off x="500034" y="2428868"/>
            <a:ext cx="5991253" cy="381597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643702" y="2357430"/>
            <a:ext cx="174246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Try with </a:t>
            </a:r>
            <a:r>
              <a:rPr lang="en-US" b="1" dirty="0" smtClean="0"/>
              <a:t>TRUE</a:t>
            </a:r>
            <a:r>
              <a:rPr lang="en-US" dirty="0" smtClean="0"/>
              <a:t> or</a:t>
            </a:r>
          </a:p>
          <a:p>
            <a:r>
              <a:rPr lang="en-US" dirty="0" smtClean="0"/>
              <a:t>omit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3357554" y="4857760"/>
            <a:ext cx="71438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IFERROR </a:t>
            </a:r>
            <a:endParaRPr lang="en-IN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20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19105" r="52958" b="33795"/>
          <a:stretch>
            <a:fillRect/>
          </a:stretch>
        </p:blipFill>
        <p:spPr bwMode="auto">
          <a:xfrm>
            <a:off x="428597" y="1790700"/>
            <a:ext cx="6871046" cy="413863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995994" y="3214686"/>
            <a:ext cx="6076600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=IFERROR(VLOOKUP(C14,B3:C12,2,FALSE),"Not Found“)</a:t>
            </a:r>
            <a:endParaRPr lang="en-IN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Tables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21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428992" y="1285860"/>
            <a:ext cx="380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7030A0"/>
                </a:solidFill>
              </a:rPr>
              <a:t>VLOOKUP(C2,IF(B2&lt;3,G3:H9,J3:K8),2)</a:t>
            </a:r>
            <a:r>
              <a:rPr lang="en-IN" dirty="0" smtClean="0">
                <a:solidFill>
                  <a:srgbClr val="7030A0"/>
                </a:solidFill>
              </a:rPr>
              <a:t> 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rcRect t="19093" r="46643" b="29363"/>
          <a:stretch>
            <a:fillRect/>
          </a:stretch>
        </p:blipFill>
        <p:spPr bwMode="auto">
          <a:xfrm>
            <a:off x="428597" y="1714488"/>
            <a:ext cx="8286807" cy="450059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VLOOKUP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From total to grades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22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18290" r="63760" b="27947"/>
          <a:stretch>
            <a:fillRect/>
          </a:stretch>
        </p:blipFill>
        <p:spPr bwMode="auto">
          <a:xfrm>
            <a:off x="857224" y="1714488"/>
            <a:ext cx="7358114" cy="428627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VLOOKUP </a:t>
            </a:r>
            <a:r>
              <a:rPr lang="en-US" dirty="0" smtClean="0"/>
              <a:t>Total to Grades</a:t>
            </a:r>
            <a:br>
              <a:rPr lang="en-US" dirty="0" smtClean="0"/>
            </a:br>
            <a:r>
              <a:rPr lang="en-US" dirty="0" smtClean="0"/>
              <a:t>another approach-2 (if table is small)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23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18565" r="51462" b="27955"/>
          <a:stretch>
            <a:fillRect/>
          </a:stretch>
        </p:blipFill>
        <p:spPr bwMode="auto">
          <a:xfrm>
            <a:off x="428596" y="1714488"/>
            <a:ext cx="8143931" cy="450059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LOOKUP</a:t>
            </a:r>
            <a:r>
              <a:rPr lang="en-US" dirty="0" smtClean="0"/>
              <a:t> Total to Grades</a:t>
            </a:r>
            <a:br>
              <a:rPr lang="en-US" dirty="0" smtClean="0"/>
            </a:br>
            <a:r>
              <a:rPr lang="en-US" dirty="0" smtClean="0"/>
              <a:t>another approach-3 (if table is small)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24</a:t>
            </a:fld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t="18566" r="51795" b="29063"/>
          <a:stretch>
            <a:fillRect/>
          </a:stretch>
        </p:blipFill>
        <p:spPr bwMode="auto">
          <a:xfrm>
            <a:off x="500034" y="1728787"/>
            <a:ext cx="8143932" cy="455773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cell address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25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18566" r="46144" b="34605"/>
          <a:stretch>
            <a:fillRect/>
          </a:stretch>
        </p:blipFill>
        <p:spPr bwMode="auto">
          <a:xfrm>
            <a:off x="642910" y="1714488"/>
            <a:ext cx="7929618" cy="442915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rot="5400000">
            <a:off x="4393405" y="5322107"/>
            <a:ext cx="428628" cy="357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2428868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>Column C should b in </a:t>
            </a:r>
            <a:r>
              <a:rPr lang="en-US" sz="2400" b="1" dirty="0" smtClean="0"/>
              <a:t>ascending</a:t>
            </a:r>
            <a:r>
              <a:rPr lang="en-US" sz="2400" dirty="0" smtClean="0"/>
              <a:t> order. </a:t>
            </a:r>
            <a:br>
              <a:rPr lang="en-US" sz="2400" dirty="0" smtClean="0"/>
            </a:br>
            <a:r>
              <a:rPr lang="en-US" sz="2400" dirty="0" smtClean="0"/>
              <a:t>Lets find </a:t>
            </a:r>
            <a:r>
              <a:rPr lang="en-US" sz="2400" b="1" dirty="0" smtClean="0">
                <a:solidFill>
                  <a:srgbClr val="FF0000"/>
                </a:solidFill>
              </a:rPr>
              <a:t>gender</a:t>
            </a:r>
            <a:r>
              <a:rPr lang="en-US" sz="24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 smtClean="0"/>
              <a:t>C2</a:t>
            </a:r>
            <a:r>
              <a:rPr lang="en-US" sz="2400" dirty="0" smtClean="0"/>
              <a:t> is for AUSTIN, C7:G13 is </a:t>
            </a:r>
            <a:r>
              <a:rPr lang="en-US" sz="2400" b="1" dirty="0" smtClean="0"/>
              <a:t>range of data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r>
              <a:rPr lang="en-US" sz="2400" b="1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/>
              <a:t> is the </a:t>
            </a:r>
            <a:r>
              <a:rPr lang="en-US" sz="2400" dirty="0" smtClean="0">
                <a:solidFill>
                  <a:srgbClr val="7030A0"/>
                </a:solidFill>
              </a:rPr>
              <a:t>column number from left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FALSE</a:t>
            </a:r>
            <a:r>
              <a:rPr lang="en-US" sz="2400" dirty="0" smtClean="0"/>
              <a:t> stands for EXACT MATCH  [If TRUE or omitted, nearest match will be returned]</a:t>
            </a: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pic>
        <p:nvPicPr>
          <p:cNvPr id="9" name="Picture 8"/>
          <p:cNvPicPr/>
          <p:nvPr/>
        </p:nvPicPr>
        <p:blipFill>
          <a:blip r:embed="rId2"/>
          <a:srcRect t="18283" r="58608" b="38504"/>
          <a:stretch>
            <a:fillRect/>
          </a:stretch>
        </p:blipFill>
        <p:spPr bwMode="auto">
          <a:xfrm>
            <a:off x="1643042" y="2500306"/>
            <a:ext cx="5913660" cy="381478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5429256" y="4929198"/>
            <a:ext cx="35719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2428868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>Column C should b in </a:t>
            </a:r>
            <a:r>
              <a:rPr lang="en-US" sz="2400" b="1" dirty="0" smtClean="0"/>
              <a:t>ascending</a:t>
            </a:r>
            <a:r>
              <a:rPr lang="en-US" sz="2400" dirty="0" smtClean="0"/>
              <a:t> order. </a:t>
            </a:r>
            <a:br>
              <a:rPr lang="en-US" sz="2400" dirty="0" smtClean="0"/>
            </a:br>
            <a:r>
              <a:rPr lang="en-US" sz="2400" dirty="0" smtClean="0"/>
              <a:t>Lets find </a:t>
            </a:r>
            <a:r>
              <a:rPr lang="en-US" sz="2400" b="1" dirty="0" smtClean="0">
                <a:solidFill>
                  <a:srgbClr val="FF0000"/>
                </a:solidFill>
              </a:rPr>
              <a:t>ethnicity</a:t>
            </a:r>
            <a:r>
              <a:rPr lang="en-US" sz="24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 smtClean="0"/>
              <a:t>C2</a:t>
            </a:r>
            <a:r>
              <a:rPr lang="en-US" sz="2400" dirty="0" smtClean="0"/>
              <a:t> is for AUSTIN, C7:G13 is </a:t>
            </a:r>
            <a:r>
              <a:rPr lang="en-US" sz="2400" b="1" dirty="0" smtClean="0"/>
              <a:t>range of data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r>
              <a:rPr lang="en-US" sz="2400" b="1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/>
              <a:t> is the </a:t>
            </a:r>
            <a:r>
              <a:rPr lang="en-US" sz="2400" dirty="0" smtClean="0">
                <a:solidFill>
                  <a:srgbClr val="7030A0"/>
                </a:solidFill>
              </a:rPr>
              <a:t>column number from left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FALSE</a:t>
            </a:r>
            <a:r>
              <a:rPr lang="en-US" sz="2400" dirty="0" smtClean="0"/>
              <a:t> stands for EXACT MATCH  [If TRUE or omitted, nearest match will be returned]</a:t>
            </a: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pic>
        <p:nvPicPr>
          <p:cNvPr id="7" name="Picture 6"/>
          <p:cNvPicPr/>
          <p:nvPr/>
        </p:nvPicPr>
        <p:blipFill>
          <a:blip r:embed="rId2"/>
          <a:srcRect t="18283" r="58608" b="40443"/>
          <a:stretch>
            <a:fillRect/>
          </a:stretch>
        </p:blipFill>
        <p:spPr bwMode="auto">
          <a:xfrm>
            <a:off x="1285852" y="2571744"/>
            <a:ext cx="5862967" cy="345759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786446" y="4857760"/>
            <a:ext cx="28575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2428868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>Column C should b in </a:t>
            </a:r>
            <a:r>
              <a:rPr lang="en-US" sz="2400" b="1" dirty="0" smtClean="0"/>
              <a:t>ascending</a:t>
            </a:r>
            <a:r>
              <a:rPr lang="en-US" sz="2400" dirty="0" smtClean="0"/>
              <a:t> order. </a:t>
            </a:r>
            <a:br>
              <a:rPr lang="en-US" sz="2400" dirty="0" smtClean="0"/>
            </a:br>
            <a:r>
              <a:rPr lang="en-US" sz="2400" dirty="0" smtClean="0"/>
              <a:t>Lets find </a:t>
            </a:r>
            <a:r>
              <a:rPr lang="en-US" sz="2400" b="1" dirty="0" smtClean="0">
                <a:solidFill>
                  <a:srgbClr val="FF0000"/>
                </a:solidFill>
              </a:rPr>
              <a:t>year</a:t>
            </a:r>
            <a:r>
              <a:rPr lang="en-US" sz="24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 smtClean="0"/>
              <a:t>C2</a:t>
            </a:r>
            <a:r>
              <a:rPr lang="en-US" sz="2400" dirty="0" smtClean="0"/>
              <a:t> is for AUSTIN, C7:G13 is </a:t>
            </a:r>
            <a:r>
              <a:rPr lang="en-US" sz="2400" b="1" dirty="0" smtClean="0"/>
              <a:t>range of data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r>
              <a:rPr lang="en-US" sz="2400" b="1" dirty="0" smtClean="0">
                <a:solidFill>
                  <a:srgbClr val="FF0000"/>
                </a:solidFill>
              </a:rPr>
              <a:t>5</a:t>
            </a:r>
            <a:r>
              <a:rPr lang="en-US" sz="2400" dirty="0" smtClean="0"/>
              <a:t> is the </a:t>
            </a:r>
            <a:r>
              <a:rPr lang="en-US" sz="2400" dirty="0" smtClean="0">
                <a:solidFill>
                  <a:srgbClr val="7030A0"/>
                </a:solidFill>
              </a:rPr>
              <a:t>column number from left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FALSE</a:t>
            </a:r>
            <a:r>
              <a:rPr lang="en-US" sz="2400" dirty="0" smtClean="0"/>
              <a:t> stands for EXACT MATCH  [If TRUE or omitted, nearest match will be returned]</a:t>
            </a: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pic>
        <p:nvPicPr>
          <p:cNvPr id="9" name="Picture 8"/>
          <p:cNvPicPr/>
          <p:nvPr/>
        </p:nvPicPr>
        <p:blipFill>
          <a:blip r:embed="rId2"/>
          <a:srcRect t="18908" r="58775" b="38477"/>
          <a:stretch>
            <a:fillRect/>
          </a:stretch>
        </p:blipFill>
        <p:spPr bwMode="auto">
          <a:xfrm>
            <a:off x="1214414" y="2428868"/>
            <a:ext cx="5971569" cy="356236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6572264" y="4643446"/>
            <a:ext cx="28575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39850"/>
          </a:xfrm>
        </p:spPr>
        <p:txBody>
          <a:bodyPr>
            <a:noAutofit/>
          </a:bodyPr>
          <a:lstStyle/>
          <a:p>
            <a:r>
              <a:rPr lang="en-US" sz="3200" dirty="0" smtClean="0"/>
              <a:t>Interesting: If you are writing </a:t>
            </a:r>
            <a:r>
              <a:rPr lang="en-US" sz="3200" b="1" dirty="0" smtClean="0">
                <a:solidFill>
                  <a:srgbClr val="C00000"/>
                </a:solidFill>
              </a:rPr>
              <a:t>FALSE</a:t>
            </a:r>
            <a:r>
              <a:rPr lang="en-US" sz="3200" dirty="0" smtClean="0"/>
              <a:t>, NO need to have 1</a:t>
            </a:r>
            <a:r>
              <a:rPr lang="en-US" sz="3200" baseline="30000" dirty="0" smtClean="0"/>
              <a:t>st</a:t>
            </a:r>
            <a:r>
              <a:rPr lang="en-US" sz="3200" dirty="0" smtClean="0"/>
              <a:t> column in ascending order! </a:t>
            </a:r>
            <a:endParaRPr lang="en-IN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18560" r="58786" b="38781"/>
          <a:stretch>
            <a:fillRect/>
          </a:stretch>
        </p:blipFill>
        <p:spPr bwMode="auto">
          <a:xfrm>
            <a:off x="1428728" y="1928802"/>
            <a:ext cx="6572296" cy="414340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285992"/>
            <a:ext cx="8229600" cy="221457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b="1" dirty="0" smtClean="0"/>
              <a:t>A case when you DO NOT want to be Exact (don’t want to use FALSE)</a:t>
            </a:r>
            <a:endParaRPr lang="en-IN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7</a:t>
            </a:fld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Tax Rate for a given income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8</a:t>
            </a:fld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t="21531" r="62098" b="39583"/>
          <a:stretch>
            <a:fillRect/>
          </a:stretch>
        </p:blipFill>
        <p:spPr bwMode="auto">
          <a:xfrm>
            <a:off x="1714480" y="2000240"/>
            <a:ext cx="5729320" cy="342902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286512" y="5000636"/>
            <a:ext cx="1071570" cy="285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2560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F12</a:t>
            </a:r>
            <a:r>
              <a:rPr lang="en-US" dirty="0" smtClean="0"/>
              <a:t> is the </a:t>
            </a:r>
            <a:r>
              <a:rPr lang="en-US" b="1" dirty="0" smtClean="0">
                <a:solidFill>
                  <a:srgbClr val="7030A0"/>
                </a:solidFill>
              </a:rPr>
              <a:t>income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C00000"/>
                </a:solidFill>
              </a:rPr>
              <a:t>D5:F10</a:t>
            </a:r>
            <a:r>
              <a:rPr lang="en-US" dirty="0" smtClean="0"/>
              <a:t> is the range of the data, </a:t>
            </a:r>
            <a:r>
              <a:rPr lang="en-US" b="1" dirty="0" smtClean="0">
                <a:solidFill>
                  <a:srgbClr val="FF0000"/>
                </a:solidFill>
              </a:rPr>
              <a:t>3</a:t>
            </a:r>
            <a:r>
              <a:rPr lang="en-US" dirty="0" smtClean="0"/>
              <a:t> is the column number from left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excel 8971073111 vinodanalytics@gmail.com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68BB-B3A8-4153-A33B-80AD531A5907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t="18291" r="62098" b="39583"/>
          <a:stretch>
            <a:fillRect/>
          </a:stretch>
        </p:blipFill>
        <p:spPr bwMode="auto">
          <a:xfrm>
            <a:off x="1714480" y="2285992"/>
            <a:ext cx="5729320" cy="371477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352</Words>
  <Application>Microsoft Office PowerPoint</Application>
  <PresentationFormat>On-screen Show (4:3)</PresentationFormat>
  <Paragraphs>84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LOOKUP Functions</vt:lpstr>
      <vt:lpstr>Column C should b in ascending order.  Lets find firstname  C2 is for AUSTIN, C7:G13 is range of data. 2 is the column number from left FALSE stands for EXACT MATCH  [If TRUE or omitted, nearest match will be returned]</vt:lpstr>
      <vt:lpstr>Column C should b in ascending order.  Lets find gender  C2 is for AUSTIN, C7:G13 is range of data. 3 is the column number from left FALSE stands for EXACT MATCH  [If TRUE or omitted, nearest match will be returned]</vt:lpstr>
      <vt:lpstr>Column C should b in ascending order.  Lets find ethnicity  C2 is for AUSTIN, C7:G13 is range of data. 4 is the column number from left FALSE stands for EXACT MATCH  [If TRUE or omitted, nearest match will be returned]</vt:lpstr>
      <vt:lpstr>Column C should b in ascending order.  Lets find year  C2 is for AUSTIN, C7:G13 is range of data. 5 is the column number from left FALSE stands for EXACT MATCH  [If TRUE or omitted, nearest match will be returned]</vt:lpstr>
      <vt:lpstr>Interesting: If you are writing FALSE, NO need to have 1st column in ascending order! </vt:lpstr>
      <vt:lpstr>A case when you DO NOT want to be Exact (don’t want to use FALSE)</vt:lpstr>
      <vt:lpstr>Find Tax Rate for a given income</vt:lpstr>
      <vt:lpstr>F12 is the income, D5:F10 is the range of the data, 3 is the column number from left</vt:lpstr>
      <vt:lpstr>FALSE</vt:lpstr>
      <vt:lpstr>HLOOKUP Table is row-wise, indexing number will be now ROW NUMBER                     (3 in this case)</vt:lpstr>
      <vt:lpstr>LOOKUP Contains two data ranges</vt:lpstr>
      <vt:lpstr>LOOKUP Contains two data ranges</vt:lpstr>
      <vt:lpstr>Alternate to LOOKUP INDEX &amp; MATCH 0 stands for EXACT  [Avoid 1 and -1 for time being]</vt:lpstr>
      <vt:lpstr>INDEX &amp; MATCH</vt:lpstr>
      <vt:lpstr>VLOOKUP When a cell is empty!</vt:lpstr>
      <vt:lpstr>Modify VLOOKUP formula</vt:lpstr>
      <vt:lpstr>Number not found!</vt:lpstr>
      <vt:lpstr>Number not found!  Lets type 154442 in cell C14</vt:lpstr>
      <vt:lpstr>IFERROR </vt:lpstr>
      <vt:lpstr>Multiple Tables</vt:lpstr>
      <vt:lpstr>VLOOKUP From total to grades</vt:lpstr>
      <vt:lpstr>VLOOKUP Total to Grades another approach-2 (if table is small)</vt:lpstr>
      <vt:lpstr>LOOKUP Total to Grades another approach-3 (if table is small)</vt:lpstr>
      <vt:lpstr>Finding cell address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LOOKUP Functions</dc:title>
  <dc:creator>Dr. Vinod</dc:creator>
  <cp:lastModifiedBy>Dr. Vinod</cp:lastModifiedBy>
  <cp:revision>44</cp:revision>
  <dcterms:created xsi:type="dcterms:W3CDTF">2017-03-04T11:03:34Z</dcterms:created>
  <dcterms:modified xsi:type="dcterms:W3CDTF">2017-03-05T02:02:29Z</dcterms:modified>
</cp:coreProperties>
</file>